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4" r:id="rId3"/>
    <p:sldId id="265" r:id="rId4"/>
    <p:sldId id="266" r:id="rId5"/>
    <p:sldId id="267" r:id="rId6"/>
    <p:sldId id="263" r:id="rId7"/>
    <p:sldId id="270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64"/>
            <p14:sldId id="265"/>
            <p14:sldId id="266"/>
            <p14:sldId id="267"/>
          </p14:sldIdLst>
        </p14:section>
        <p14:section name="if __name__ == &quot;__main__&quot;:" id="{D4A4D323-2D92-4583-AF2E-FBD9CE8FCDEA}">
          <p14:sldIdLst>
            <p14:sldId id="263"/>
            <p14:sldId id="270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D7"/>
    <a:srgbClr val="F0B6EC"/>
    <a:srgbClr val="C4C5E4"/>
    <a:srgbClr val="F3F3F3"/>
    <a:srgbClr val="CC3300"/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3" autoAdjust="0"/>
  </p:normalViewPr>
  <p:slideViewPr>
    <p:cSldViewPr snapToGrid="0" showGuides="1">
      <p:cViewPr varScale="1">
        <p:scale>
          <a:sx n="114" d="100"/>
          <a:sy n="114" d="100"/>
        </p:scale>
        <p:origin x="77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🔥🔥🔥🔥🔥🔥🔥🔥🔥🔥🔥</a:t>
            </a:r>
            <a:r>
              <a:rPr lang="en-US" altLang="zh-CN" dirty="0"/>
              <a:t>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/\</a:t>
            </a:r>
            <a:r>
              <a:rPr lang="zh-CN" altLang="en-US" dirty="0"/>
              <a:t>😭</a:t>
            </a:r>
            <a:r>
              <a:rPr lang="en-US" altLang="zh-CN" dirty="0"/>
              <a:t>/</a:t>
            </a:r>
            <a:r>
              <a:rPr lang="zh-CN" altLang="en-US" dirty="0"/>
              <a:t>🔥🔥🔥🔥🔥🔥🔥🔥🔥🔥🔥🔥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50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为了自适应地平衡不同频带的信息，对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zh-CN" altLang="en-US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lang="zh-CN" altLang="en-US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𝑚𝑖</m:t>
                        </m:r>
                        <m:sSub>
                          <m:sSubPr>
                            <m:ctrlPr>
                              <a:rPr lang="zh-CN" altLang="en-US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zh-CN" altLang="en-US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应用由卷积层和激活层组成的调制器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增强后的特征再通过逆 </a:t>
                </a:r>
                <a:r>
                  <a:rPr lang="en-US" altLang="zh-CN" dirty="0"/>
                  <a:t>2D </a:t>
                </a:r>
                <a:r>
                  <a:rPr lang="zh-CN" altLang="en-US" dirty="0"/>
                  <a:t>快速傅里叶变换（</a:t>
                </a:r>
                <a:r>
                  <a:rPr lang="en-US" altLang="zh-CN" dirty="0" err="1"/>
                  <a:t>iFFT</a:t>
                </a:r>
                <a:r>
                  <a:rPr lang="zh-CN" altLang="en-US" dirty="0"/>
                  <a:t>）被转换回空间域：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为了自适应地平衡不同频带的信息，对 </a:t>
                </a:r>
                <a:r>
                  <a:rPr lang="zh-CN" altLang="en-US" sz="1200" i="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rPr>
                  <a:t>𝐹_(𝑚𝑖𝑑_𝑓 )</a:t>
                </a:r>
                <a:r>
                  <a:rPr lang="zh-CN" altLang="en-US" dirty="0"/>
                  <a:t>应用由卷积层和激活层组成的调制器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增强后的特征再通过逆 </a:t>
                </a:r>
                <a:r>
                  <a:rPr lang="en-US" altLang="zh-CN" dirty="0"/>
                  <a:t>2D </a:t>
                </a:r>
                <a:r>
                  <a:rPr lang="zh-CN" altLang="en-US" dirty="0"/>
                  <a:t>快速傅里叶变换（</a:t>
                </a:r>
                <a:r>
                  <a:rPr lang="en-US" altLang="zh-CN" dirty="0" err="1"/>
                  <a:t>iFFT</a:t>
                </a:r>
                <a:r>
                  <a:rPr lang="zh-CN" altLang="en-US" dirty="0"/>
                  <a:t>）被转换回空间域：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2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53682"/>
            <a:ext cx="10515600" cy="709295"/>
          </a:xfrm>
          <a:prstGeom prst="rect">
            <a:avLst/>
          </a:prstGeom>
        </p:spPr>
        <p:txBody>
          <a:bodyPr/>
          <a:lstStyle>
            <a:lvl1pPr>
              <a:defRPr sz="4000" baseline="0">
                <a:latin typeface="Calibri" panose="020F0502020204030204" pitchFamily="34" charset="0"/>
                <a:ea typeface="苹方-简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609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ebp"/><Relationship Id="rId13" Type="http://schemas.openxmlformats.org/officeDocument/2006/relationships/image" Target="../media/image20.webp"/><Relationship Id="rId3" Type="http://schemas.openxmlformats.org/officeDocument/2006/relationships/image" Target="../media/image10.webp"/><Relationship Id="rId7" Type="http://schemas.openxmlformats.org/officeDocument/2006/relationships/image" Target="../media/image14.png"/><Relationship Id="rId12" Type="http://schemas.openxmlformats.org/officeDocument/2006/relationships/image" Target="../media/image19.webp"/><Relationship Id="rId2" Type="http://schemas.openxmlformats.org/officeDocument/2006/relationships/image" Target="../media/image9.webp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webp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webp"/><Relationship Id="rId4" Type="http://schemas.openxmlformats.org/officeDocument/2006/relationships/image" Target="../media/image11.webp"/><Relationship Id="rId9" Type="http://schemas.openxmlformats.org/officeDocument/2006/relationships/image" Target="../media/image16.webp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hyperlink" Target="https://haruko386.github.io/researc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1B11F5-233A-8530-6778-89CF9F344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3" y="1023778"/>
            <a:ext cx="11371114" cy="1859483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>
                <a:solidFill>
                  <a:srgbClr val="FFFFFF"/>
                </a:solidFill>
                <a:latin typeface="Calibri"/>
                <a:cs typeface="Calibri"/>
              </a:rPr>
              <a:t>Feature Extraction of High- and Low-Frequency </a:t>
            </a:r>
            <a:r>
              <a:rPr lang="en-US" altLang="zh-CN" sz="4800" b="1" dirty="0">
                <a:solidFill>
                  <a:srgbClr val="FFFFFF"/>
                </a:solidFill>
                <a:latin typeface="Calibri"/>
                <a:cs typeface="Calibri"/>
              </a:rPr>
              <a:t>Components in Images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1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ED34FAC5-CC0A-5550-E9F5-D4F8C5C12369}"/>
              </a:ext>
            </a:extLst>
          </p:cNvPr>
          <p:cNvSpPr txBox="1">
            <a:spLocks/>
          </p:cNvSpPr>
          <p:nvPr/>
        </p:nvSpPr>
        <p:spPr>
          <a:xfrm>
            <a:off x="973463" y="2920503"/>
            <a:ext cx="11371114" cy="68993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b="1" dirty="0">
                <a:solidFill>
                  <a:srgbClr val="FFFFFF"/>
                </a:solidFill>
                <a:latin typeface="苹方-简 中黑体" panose="020B0600000000000000" pitchFamily="34" charset="-122"/>
                <a:ea typeface="苹方-简 中黑体" panose="020B0600000000000000" pitchFamily="34" charset="-122"/>
                <a:cs typeface="Calibri"/>
              </a:rPr>
              <a:t>增强图像的特征表达</a:t>
            </a:r>
            <a:endParaRPr lang="en-US" sz="4400" b="1" dirty="0">
              <a:solidFill>
                <a:srgbClr val="FFFFFF"/>
              </a:solidFill>
              <a:latin typeface="苹方-简 中黑体" panose="020B0600000000000000" pitchFamily="34" charset="-122"/>
              <a:ea typeface="苹方-简 中黑体" panose="020B0600000000000000" pitchFamily="34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BBCF4-C6A8-BB80-E298-1E520DB4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Diffusion 2.1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4E137D-4118-9CE0-77BD-06E944A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C9A337-D9F8-1234-1C02-9FD8599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33F26A-3E47-F1FE-E950-CACD1401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DE75DD-AAB7-0095-60D4-2A3A58EC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9660"/>
            <a:ext cx="3789854" cy="4678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41A61D-0F2A-999C-1086-8B174163E7D5}"/>
              </a:ext>
            </a:extLst>
          </p:cNvPr>
          <p:cNvSpPr txBox="1"/>
          <p:nvPr/>
        </p:nvSpPr>
        <p:spPr>
          <a:xfrm>
            <a:off x="4911090" y="1658035"/>
            <a:ext cx="728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Stable Diffusion 2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是一个基于条件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(Condition-Based)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的生成模型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F74FD6-11BB-E66D-004E-29FD2D5AC4F0}"/>
              </a:ext>
            </a:extLst>
          </p:cNvPr>
          <p:cNvSpPr txBox="1"/>
          <p:nvPr/>
        </p:nvSpPr>
        <p:spPr>
          <a:xfrm>
            <a:off x="4911090" y="2027367"/>
            <a:ext cx="6892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条件生成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是指模型根据给定的特定输入信息（称为“条件”或“条件信号”），来生成与之相匹配的输出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模型的学习目标不再是随机产生数据，而是学习一个从条件到目标数据的复杂映射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3B5BF5-F1C1-1055-FF75-1B40D55C6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0" y="4100696"/>
            <a:ext cx="1615440" cy="1615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683415-79B8-7002-D06B-7A3FF8909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00696"/>
            <a:ext cx="1615440" cy="1615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1B0F045-EF54-7FE7-786A-638781605C78}"/>
              </a:ext>
            </a:extLst>
          </p:cNvPr>
          <p:cNvCxnSpPr>
            <a:stCxn id="14" idx="0"/>
            <a:endCxn id="16" idx="0"/>
          </p:cNvCxnSpPr>
          <p:nvPr/>
        </p:nvCxnSpPr>
        <p:spPr>
          <a:xfrm rot="5400000" flipH="1" flipV="1">
            <a:off x="8122920" y="2805296"/>
            <a:ext cx="12700" cy="2590800"/>
          </a:xfrm>
          <a:prstGeom prst="bentConnector3">
            <a:avLst>
              <a:gd name="adj1" fmla="val 324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1F150A2-2EF8-CE3C-C9F0-59354D981088}"/>
              </a:ext>
            </a:extLst>
          </p:cNvPr>
          <p:cNvSpPr txBox="1"/>
          <p:nvPr/>
        </p:nvSpPr>
        <p:spPr>
          <a:xfrm>
            <a:off x="5902960" y="3408278"/>
            <a:ext cx="445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苹方-简" panose="020B0400000000000000" pitchFamily="34" charset="-122"/>
                <a:ea typeface="苹方-简" panose="020B0400000000000000" pitchFamily="34" charset="-122"/>
              </a:rPr>
              <a:t>Prompt: A woman, red hair, blue jacket</a:t>
            </a:r>
            <a:endParaRPr lang="zh-CN" altLang="en-US" sz="1400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956E25BA-FE45-13C8-14FD-5A0B97C11378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9424670" y="1658035"/>
            <a:ext cx="930910" cy="1904132"/>
          </a:xfrm>
          <a:prstGeom prst="curvedConnector4">
            <a:avLst>
              <a:gd name="adj1" fmla="val -193998"/>
              <a:gd name="adj2" fmla="val 13487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4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726BF-78FB-95EB-B457-DD8EF005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295"/>
          </a:xfrm>
        </p:spPr>
        <p:txBody>
          <a:bodyPr/>
          <a:lstStyle/>
          <a:p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80B64D-CE56-C793-19BF-3854B983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85C8DF-F254-2396-4AE7-93BD9C5A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4C2312-DDAC-4A8B-D736-F26B4B7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EEB9F8-FD5F-C0B7-AD0E-B0C70B8E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9" y="975360"/>
            <a:ext cx="10154982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0E85D-4A6F-96D0-7609-0817FF7A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10A7F3-7C9E-149A-B784-C61B4FE2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52" y="1066800"/>
            <a:ext cx="884109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1567BD-F0B2-5864-773A-38578297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does the </a:t>
            </a:r>
            <a:r>
              <a:rPr lang="en-US" altLang="zh-CN" sz="4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 VISUAL KNOWLEDGE</a:t>
            </a:r>
            <a:r>
              <a:rPr lang="en-US" altLang="zh-C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reside in Diffusion Model? </a:t>
            </a:r>
            <a:endParaRPr lang="zh-CN" alt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1ED5B0-C7BD-1594-FA7A-AF6A093E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5"/>
          <a:stretch>
            <a:fillRect/>
          </a:stretch>
        </p:blipFill>
        <p:spPr>
          <a:xfrm>
            <a:off x="0" y="1535372"/>
            <a:ext cx="12192000" cy="2165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1F8C2C-5899-E957-F2F4-E5EEAEA31786}"/>
              </a:ext>
            </a:extLst>
          </p:cNvPr>
          <p:cNvSpPr txBox="1"/>
          <p:nvPr/>
        </p:nvSpPr>
        <p:spPr>
          <a:xfrm>
            <a:off x="539086" y="3794078"/>
            <a:ext cx="7687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根据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  <a:hlinkClick r:id="rId3"/>
              </a:rPr>
              <a:t>GenPercept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在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Marigold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、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DPT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上进行的消融实验：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对于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U-Net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去噪网络：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 U-Net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的参数重新初始化，并在相同的数据集上从头开始训练网络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在没有来自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LAION-5B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的大规模数据的先验知识的情况下，网络表现不佳，失去了泛化能力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这表明大部分先验知识存储在</a:t>
            </a:r>
            <a:r>
              <a:rPr lang="en-US" altLang="zh-CN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U-Net</a:t>
            </a: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模块中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对于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I2L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编码器：我们从头开始使用图像像素均方误差损失进行训练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尽管没有预训练的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VAE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解码器参数，它的表现仍然很好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87792A-D797-D618-20A9-C522B4547B2F}"/>
              </a:ext>
            </a:extLst>
          </p:cNvPr>
          <p:cNvSpPr txBox="1"/>
          <p:nvPr/>
        </p:nvSpPr>
        <p:spPr>
          <a:xfrm>
            <a:off x="8610600" y="4015740"/>
            <a:ext cx="313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因此目前的改进方向主要是增强特征的表达能力</a:t>
            </a:r>
          </a:p>
        </p:txBody>
      </p:sp>
    </p:spTree>
    <p:extLst>
      <p:ext uri="{BB962C8B-B14F-4D97-AF65-F5344CB8AC3E}">
        <p14:creationId xmlns:p14="http://schemas.microsoft.com/office/powerpoint/2010/main" val="405635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B3C51C-96FD-2BDF-0FCA-9E5AC9A08863}"/>
              </a:ext>
            </a:extLst>
          </p:cNvPr>
          <p:cNvGrpSpPr/>
          <p:nvPr/>
        </p:nvGrpSpPr>
        <p:grpSpPr>
          <a:xfrm>
            <a:off x="4968687" y="430264"/>
            <a:ext cx="4224670" cy="2488019"/>
            <a:chOff x="3983665" y="2184990"/>
            <a:chExt cx="4224670" cy="248801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E79C9BC-664B-4AEB-84E0-7A2F0C32ADF9}"/>
                </a:ext>
              </a:extLst>
            </p:cNvPr>
            <p:cNvSpPr/>
            <p:nvPr/>
          </p:nvSpPr>
          <p:spPr>
            <a:xfrm>
              <a:off x="3983665" y="2184990"/>
              <a:ext cx="4224670" cy="2488019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6E3E7E5-5692-4DF6-3A58-29AE194C8C31}"/>
                </a:ext>
              </a:extLst>
            </p:cNvPr>
            <p:cNvSpPr/>
            <p:nvPr/>
          </p:nvSpPr>
          <p:spPr>
            <a:xfrm>
              <a:off x="4260997" y="2491561"/>
              <a:ext cx="297712" cy="187487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3934271-496A-9B71-4A94-4AEE09172241}"/>
                </a:ext>
              </a:extLst>
            </p:cNvPr>
            <p:cNvSpPr/>
            <p:nvPr/>
          </p:nvSpPr>
          <p:spPr>
            <a:xfrm>
              <a:off x="4769588" y="2736112"/>
              <a:ext cx="297712" cy="138577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576DA13C-6E8B-55D2-AE20-64DE7A898AB4}"/>
                </a:ext>
              </a:extLst>
            </p:cNvPr>
            <p:cNvSpPr/>
            <p:nvPr/>
          </p:nvSpPr>
          <p:spPr>
            <a:xfrm>
              <a:off x="5278179" y="3062177"/>
              <a:ext cx="297712" cy="73364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831A4124-BF9F-231F-36FB-A4208A163743}"/>
                </a:ext>
              </a:extLst>
            </p:cNvPr>
            <p:cNvSpPr/>
            <p:nvPr/>
          </p:nvSpPr>
          <p:spPr>
            <a:xfrm>
              <a:off x="5753101" y="3280410"/>
              <a:ext cx="297712" cy="29717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2098C39-4D22-0780-DDB9-7B75A1DCBEF5}"/>
                </a:ext>
              </a:extLst>
            </p:cNvPr>
            <p:cNvSpPr txBox="1"/>
            <p:nvPr/>
          </p:nvSpPr>
          <p:spPr>
            <a:xfrm>
              <a:off x="4183468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D1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D69AFEA-2164-EC49-AD88-B675C09A967A}"/>
                </a:ext>
              </a:extLst>
            </p:cNvPr>
            <p:cNvSpPr txBox="1"/>
            <p:nvPr/>
          </p:nvSpPr>
          <p:spPr>
            <a:xfrm>
              <a:off x="4692059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D2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1CEB6A3-C5AC-B9BE-C24A-10CBAE397189}"/>
                </a:ext>
              </a:extLst>
            </p:cNvPr>
            <p:cNvSpPr txBox="1"/>
            <p:nvPr/>
          </p:nvSpPr>
          <p:spPr>
            <a:xfrm>
              <a:off x="5200650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D3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91CC5BB-C8D9-2080-2684-3789E943F105}"/>
                </a:ext>
              </a:extLst>
            </p:cNvPr>
            <p:cNvSpPr/>
            <p:nvPr/>
          </p:nvSpPr>
          <p:spPr>
            <a:xfrm>
              <a:off x="6163118" y="3280410"/>
              <a:ext cx="297712" cy="29717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F</a:t>
              </a:r>
              <a:endParaRPr lang="zh-CN" altLang="en-US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028333E-E5B9-3C9A-0DC2-43FB7734B120}"/>
                </a:ext>
              </a:extLst>
            </p:cNvPr>
            <p:cNvSpPr/>
            <p:nvPr/>
          </p:nvSpPr>
          <p:spPr>
            <a:xfrm>
              <a:off x="6616111" y="3062177"/>
              <a:ext cx="297712" cy="733644"/>
            </a:xfrm>
            <a:prstGeom prst="roundRect">
              <a:avLst/>
            </a:prstGeom>
            <a:solidFill>
              <a:srgbClr val="C4C5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FF122C3-3FF7-DE08-BF07-EAB320624A75}"/>
                </a:ext>
              </a:extLst>
            </p:cNvPr>
            <p:cNvSpPr/>
            <p:nvPr/>
          </p:nvSpPr>
          <p:spPr>
            <a:xfrm>
              <a:off x="7124702" y="2732700"/>
              <a:ext cx="297712" cy="1392598"/>
            </a:xfrm>
            <a:prstGeom prst="roundRect">
              <a:avLst/>
            </a:prstGeom>
            <a:solidFill>
              <a:srgbClr val="C4C5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172DFB57-B7E3-07D1-06B4-DB3BF26A45FC}"/>
                </a:ext>
              </a:extLst>
            </p:cNvPr>
            <p:cNvSpPr/>
            <p:nvPr/>
          </p:nvSpPr>
          <p:spPr>
            <a:xfrm>
              <a:off x="7633293" y="2491561"/>
              <a:ext cx="297712" cy="1874876"/>
            </a:xfrm>
            <a:prstGeom prst="roundRect">
              <a:avLst/>
            </a:prstGeom>
            <a:solidFill>
              <a:srgbClr val="C4C5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0FCCEDB-DA13-97F8-D445-95D160FDB0EB}"/>
                </a:ext>
              </a:extLst>
            </p:cNvPr>
            <p:cNvSpPr txBox="1"/>
            <p:nvPr/>
          </p:nvSpPr>
          <p:spPr>
            <a:xfrm>
              <a:off x="5429693" y="2363368"/>
              <a:ext cx="133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U-Net</a:t>
              </a:r>
              <a:r>
                <a:rPr lang="zh-CN" alt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🔥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0CDE8D-A7D0-4630-7C5D-8323C00288BF}"/>
                </a:ext>
              </a:extLst>
            </p:cNvPr>
            <p:cNvSpPr txBox="1"/>
            <p:nvPr/>
          </p:nvSpPr>
          <p:spPr>
            <a:xfrm>
              <a:off x="6544341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U1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2853563-83A0-86A0-044B-14CC09CC0CF9}"/>
                </a:ext>
              </a:extLst>
            </p:cNvPr>
            <p:cNvSpPr txBox="1"/>
            <p:nvPr/>
          </p:nvSpPr>
          <p:spPr>
            <a:xfrm>
              <a:off x="7037869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U2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9503ADB-AB52-0D31-788E-0D364DF1322D}"/>
                </a:ext>
              </a:extLst>
            </p:cNvPr>
            <p:cNvSpPr txBox="1"/>
            <p:nvPr/>
          </p:nvSpPr>
          <p:spPr>
            <a:xfrm>
              <a:off x="7548512" y="3235103"/>
              <a:ext cx="474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U3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16FF90CC-C679-A304-101A-EB1A13879E79}"/>
              </a:ext>
            </a:extLst>
          </p:cNvPr>
          <p:cNvGrpSpPr/>
          <p:nvPr/>
        </p:nvGrpSpPr>
        <p:grpSpPr>
          <a:xfrm>
            <a:off x="2506626" y="3214033"/>
            <a:ext cx="7178748" cy="2883237"/>
            <a:chOff x="2506626" y="3473113"/>
            <a:chExt cx="7178748" cy="2883237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DEFE98C-9C84-EF1E-AA06-0E42339D5403}"/>
                </a:ext>
              </a:extLst>
            </p:cNvPr>
            <p:cNvSpPr/>
            <p:nvPr/>
          </p:nvSpPr>
          <p:spPr>
            <a:xfrm>
              <a:off x="2506626" y="3473113"/>
              <a:ext cx="7178748" cy="2883237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AEA65A-0981-FE10-F947-D17E88EBEAA9}"/>
                </a:ext>
              </a:extLst>
            </p:cNvPr>
            <p:cNvGrpSpPr/>
            <p:nvPr/>
          </p:nvGrpSpPr>
          <p:grpSpPr>
            <a:xfrm>
              <a:off x="2670666" y="4266207"/>
              <a:ext cx="1134606" cy="1045004"/>
              <a:chOff x="1388656" y="1174528"/>
              <a:chExt cx="1519444" cy="1377492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7B4FD32E-5471-2284-F090-6E4C8A9CF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656" y="1347884"/>
                <a:ext cx="1204136" cy="1204136"/>
              </a:xfrm>
              <a:prstGeom prst="rect">
                <a:avLst/>
              </a:prstGeom>
            </p:spPr>
          </p:pic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ADB26CD-702D-FA80-654C-168C81A65EF2}"/>
                  </a:ext>
                </a:extLst>
              </p:cNvPr>
              <p:cNvSpPr/>
              <p:nvPr/>
            </p:nvSpPr>
            <p:spPr>
              <a:xfrm>
                <a:off x="2592792" y="1174528"/>
                <a:ext cx="312332" cy="1377491"/>
              </a:xfrm>
              <a:custGeom>
                <a:avLst/>
                <a:gdLst>
                  <a:gd name="connsiteX0" fmla="*/ 0 w 431062"/>
                  <a:gd name="connsiteY0" fmla="*/ 0 h 1204136"/>
                  <a:gd name="connsiteX1" fmla="*/ 431062 w 431062"/>
                  <a:gd name="connsiteY1" fmla="*/ 0 h 1204136"/>
                  <a:gd name="connsiteX2" fmla="*/ 431062 w 431062"/>
                  <a:gd name="connsiteY2" fmla="*/ 1204136 h 1204136"/>
                  <a:gd name="connsiteX3" fmla="*/ 0 w 431062"/>
                  <a:gd name="connsiteY3" fmla="*/ 1204136 h 1204136"/>
                  <a:gd name="connsiteX4" fmla="*/ 0 w 431062"/>
                  <a:gd name="connsiteY4" fmla="*/ 0 h 1204136"/>
                  <a:gd name="connsiteX0" fmla="*/ 0 w 431062"/>
                  <a:gd name="connsiteY0" fmla="*/ 173355 h 1377491"/>
                  <a:gd name="connsiteX1" fmla="*/ 427252 w 431062"/>
                  <a:gd name="connsiteY1" fmla="*/ 0 h 1377491"/>
                  <a:gd name="connsiteX2" fmla="*/ 431062 w 431062"/>
                  <a:gd name="connsiteY2" fmla="*/ 1377491 h 1377491"/>
                  <a:gd name="connsiteX3" fmla="*/ 0 w 431062"/>
                  <a:gd name="connsiteY3" fmla="*/ 1377491 h 1377491"/>
                  <a:gd name="connsiteX4" fmla="*/ 0 w 431062"/>
                  <a:gd name="connsiteY4" fmla="*/ 173355 h 1377491"/>
                  <a:gd name="connsiteX0" fmla="*/ 0 w 427252"/>
                  <a:gd name="connsiteY0" fmla="*/ 173355 h 1377491"/>
                  <a:gd name="connsiteX1" fmla="*/ 427252 w 427252"/>
                  <a:gd name="connsiteY1" fmla="*/ 0 h 1377491"/>
                  <a:gd name="connsiteX2" fmla="*/ 427252 w 427252"/>
                  <a:gd name="connsiteY2" fmla="*/ 1150796 h 1377491"/>
                  <a:gd name="connsiteX3" fmla="*/ 0 w 427252"/>
                  <a:gd name="connsiteY3" fmla="*/ 1377491 h 1377491"/>
                  <a:gd name="connsiteX4" fmla="*/ 0 w 427252"/>
                  <a:gd name="connsiteY4" fmla="*/ 173355 h 137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252" h="1377491">
                    <a:moveTo>
                      <a:pt x="0" y="173355"/>
                    </a:moveTo>
                    <a:lnTo>
                      <a:pt x="427252" y="0"/>
                    </a:lnTo>
                    <a:lnTo>
                      <a:pt x="427252" y="1150796"/>
                    </a:lnTo>
                    <a:lnTo>
                      <a:pt x="0" y="1377491"/>
                    </a:lnTo>
                    <a:lnTo>
                      <a:pt x="0" y="17335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2">
                <a:extLst>
                  <a:ext uri="{FF2B5EF4-FFF2-40B4-BE49-F238E27FC236}">
                    <a16:creationId xmlns:a16="http://schemas.microsoft.com/office/drawing/2014/main" id="{D0537248-3D92-7559-9E94-E30787ACC6C1}"/>
                  </a:ext>
                </a:extLst>
              </p:cNvPr>
              <p:cNvSpPr/>
              <p:nvPr/>
            </p:nvSpPr>
            <p:spPr>
              <a:xfrm rot="16200000" flipH="1">
                <a:off x="2059302" y="504341"/>
                <a:ext cx="178153" cy="1519443"/>
              </a:xfrm>
              <a:custGeom>
                <a:avLst/>
                <a:gdLst>
                  <a:gd name="connsiteX0" fmla="*/ 0 w 431062"/>
                  <a:gd name="connsiteY0" fmla="*/ 0 h 1204136"/>
                  <a:gd name="connsiteX1" fmla="*/ 431062 w 431062"/>
                  <a:gd name="connsiteY1" fmla="*/ 0 h 1204136"/>
                  <a:gd name="connsiteX2" fmla="*/ 431062 w 431062"/>
                  <a:gd name="connsiteY2" fmla="*/ 1204136 h 1204136"/>
                  <a:gd name="connsiteX3" fmla="*/ 0 w 431062"/>
                  <a:gd name="connsiteY3" fmla="*/ 1204136 h 1204136"/>
                  <a:gd name="connsiteX4" fmla="*/ 0 w 431062"/>
                  <a:gd name="connsiteY4" fmla="*/ 0 h 1204136"/>
                  <a:gd name="connsiteX0" fmla="*/ 0 w 431062"/>
                  <a:gd name="connsiteY0" fmla="*/ 173355 h 1377491"/>
                  <a:gd name="connsiteX1" fmla="*/ 427252 w 431062"/>
                  <a:gd name="connsiteY1" fmla="*/ 0 h 1377491"/>
                  <a:gd name="connsiteX2" fmla="*/ 431062 w 431062"/>
                  <a:gd name="connsiteY2" fmla="*/ 1377491 h 1377491"/>
                  <a:gd name="connsiteX3" fmla="*/ 0 w 431062"/>
                  <a:gd name="connsiteY3" fmla="*/ 1377491 h 1377491"/>
                  <a:gd name="connsiteX4" fmla="*/ 0 w 431062"/>
                  <a:gd name="connsiteY4" fmla="*/ 173355 h 1377491"/>
                  <a:gd name="connsiteX0" fmla="*/ 0 w 427252"/>
                  <a:gd name="connsiteY0" fmla="*/ 173355 h 1377491"/>
                  <a:gd name="connsiteX1" fmla="*/ 427252 w 427252"/>
                  <a:gd name="connsiteY1" fmla="*/ 0 h 1377491"/>
                  <a:gd name="connsiteX2" fmla="*/ 427252 w 427252"/>
                  <a:gd name="connsiteY2" fmla="*/ 1150796 h 1377491"/>
                  <a:gd name="connsiteX3" fmla="*/ 0 w 427252"/>
                  <a:gd name="connsiteY3" fmla="*/ 1377491 h 1377491"/>
                  <a:gd name="connsiteX4" fmla="*/ 0 w 427252"/>
                  <a:gd name="connsiteY4" fmla="*/ 173355 h 1377491"/>
                  <a:gd name="connsiteX0" fmla="*/ 0 w 427252"/>
                  <a:gd name="connsiteY0" fmla="*/ 173355 h 1415078"/>
                  <a:gd name="connsiteX1" fmla="*/ 427252 w 427252"/>
                  <a:gd name="connsiteY1" fmla="*/ 0 h 1415078"/>
                  <a:gd name="connsiteX2" fmla="*/ 427252 w 427252"/>
                  <a:gd name="connsiteY2" fmla="*/ 1150796 h 1415078"/>
                  <a:gd name="connsiteX3" fmla="*/ 216453 w 427252"/>
                  <a:gd name="connsiteY3" fmla="*/ 1415078 h 1415078"/>
                  <a:gd name="connsiteX4" fmla="*/ 0 w 427252"/>
                  <a:gd name="connsiteY4" fmla="*/ 173355 h 1415078"/>
                  <a:gd name="connsiteX0" fmla="*/ 3 w 210799"/>
                  <a:gd name="connsiteY0" fmla="*/ 125031 h 1415078"/>
                  <a:gd name="connsiteX1" fmla="*/ 210799 w 210799"/>
                  <a:gd name="connsiteY1" fmla="*/ 0 h 1415078"/>
                  <a:gd name="connsiteX2" fmla="*/ 210799 w 210799"/>
                  <a:gd name="connsiteY2" fmla="*/ 1150796 h 1415078"/>
                  <a:gd name="connsiteX3" fmla="*/ 0 w 210799"/>
                  <a:gd name="connsiteY3" fmla="*/ 1415078 h 1415078"/>
                  <a:gd name="connsiteX4" fmla="*/ 3 w 210799"/>
                  <a:gd name="connsiteY4" fmla="*/ 125031 h 1415078"/>
                  <a:gd name="connsiteX0" fmla="*/ 1 w 210797"/>
                  <a:gd name="connsiteY0" fmla="*/ 125031 h 1424027"/>
                  <a:gd name="connsiteX1" fmla="*/ 210797 w 210797"/>
                  <a:gd name="connsiteY1" fmla="*/ 0 h 1424027"/>
                  <a:gd name="connsiteX2" fmla="*/ 210797 w 210797"/>
                  <a:gd name="connsiteY2" fmla="*/ 1150796 h 1424027"/>
                  <a:gd name="connsiteX3" fmla="*/ 2276 w 210797"/>
                  <a:gd name="connsiteY3" fmla="*/ 1424027 h 1424027"/>
                  <a:gd name="connsiteX4" fmla="*/ 1 w 210797"/>
                  <a:gd name="connsiteY4" fmla="*/ 125031 h 1424027"/>
                  <a:gd name="connsiteX0" fmla="*/ 4 w 208521"/>
                  <a:gd name="connsiteY0" fmla="*/ 287911 h 1424027"/>
                  <a:gd name="connsiteX1" fmla="*/ 208521 w 208521"/>
                  <a:gd name="connsiteY1" fmla="*/ 0 h 1424027"/>
                  <a:gd name="connsiteX2" fmla="*/ 208521 w 208521"/>
                  <a:gd name="connsiteY2" fmla="*/ 1150796 h 1424027"/>
                  <a:gd name="connsiteX3" fmla="*/ 0 w 208521"/>
                  <a:gd name="connsiteY3" fmla="*/ 1424027 h 1424027"/>
                  <a:gd name="connsiteX4" fmla="*/ 4 w 208521"/>
                  <a:gd name="connsiteY4" fmla="*/ 287911 h 1424027"/>
                  <a:gd name="connsiteX0" fmla="*/ 6839 w 215356"/>
                  <a:gd name="connsiteY0" fmla="*/ 287911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6839 w 215356"/>
                  <a:gd name="connsiteY4" fmla="*/ 287911 h 1422237"/>
                  <a:gd name="connsiteX0" fmla="*/ 0 w 219909"/>
                  <a:gd name="connsiteY0" fmla="*/ 291491 h 1422237"/>
                  <a:gd name="connsiteX1" fmla="*/ 219909 w 219909"/>
                  <a:gd name="connsiteY1" fmla="*/ 0 h 1422237"/>
                  <a:gd name="connsiteX2" fmla="*/ 219909 w 219909"/>
                  <a:gd name="connsiteY2" fmla="*/ 1150796 h 1422237"/>
                  <a:gd name="connsiteX3" fmla="*/ 4553 w 219909"/>
                  <a:gd name="connsiteY3" fmla="*/ 1422237 h 1422237"/>
                  <a:gd name="connsiteX4" fmla="*/ 0 w 219909"/>
                  <a:gd name="connsiteY4" fmla="*/ 291491 h 1422237"/>
                  <a:gd name="connsiteX0" fmla="*/ 9118 w 215356"/>
                  <a:gd name="connsiteY0" fmla="*/ 282544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9118 w 215356"/>
                  <a:gd name="connsiteY4" fmla="*/ 282544 h 1422237"/>
                  <a:gd name="connsiteX0" fmla="*/ 2283 w 215356"/>
                  <a:gd name="connsiteY0" fmla="*/ 282544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2283 w 215356"/>
                  <a:gd name="connsiteY4" fmla="*/ 282544 h 1422237"/>
                  <a:gd name="connsiteX0" fmla="*/ 5 w 213078"/>
                  <a:gd name="connsiteY0" fmla="*/ 282544 h 1427607"/>
                  <a:gd name="connsiteX1" fmla="*/ 213078 w 213078"/>
                  <a:gd name="connsiteY1" fmla="*/ 0 h 1427607"/>
                  <a:gd name="connsiteX2" fmla="*/ 213078 w 213078"/>
                  <a:gd name="connsiteY2" fmla="*/ 1150796 h 1427607"/>
                  <a:gd name="connsiteX3" fmla="*/ 0 w 213078"/>
                  <a:gd name="connsiteY3" fmla="*/ 1427607 h 1427607"/>
                  <a:gd name="connsiteX4" fmla="*/ 5 w 213078"/>
                  <a:gd name="connsiteY4" fmla="*/ 282544 h 142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078" h="1427607">
                    <a:moveTo>
                      <a:pt x="5" y="282544"/>
                    </a:moveTo>
                    <a:lnTo>
                      <a:pt x="213078" y="0"/>
                    </a:lnTo>
                    <a:lnTo>
                      <a:pt x="213078" y="1150796"/>
                    </a:lnTo>
                    <a:lnTo>
                      <a:pt x="0" y="1427607"/>
                    </a:lnTo>
                    <a:cubicBezTo>
                      <a:pt x="1" y="997591"/>
                      <a:pt x="4" y="712560"/>
                      <a:pt x="5" y="28254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E1D9831-F61A-EC32-18BE-A2EC384CB62E}"/>
                </a:ext>
              </a:extLst>
            </p:cNvPr>
            <p:cNvCxnSpPr>
              <a:cxnSpLocks/>
            </p:cNvCxnSpPr>
            <p:nvPr/>
          </p:nvCxnSpPr>
          <p:spPr>
            <a:xfrm>
              <a:off x="3793621" y="4795970"/>
              <a:ext cx="46453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5DAAE7C1-56C9-DC9A-9956-98BD2F9298F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rot="5400000" flipH="1" flipV="1">
              <a:off x="4217874" y="4073005"/>
              <a:ext cx="770502" cy="68994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18A9B776-02EF-AE31-053C-00C12F23CF1F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rot="16200000" flipH="1">
              <a:off x="4191862" y="4855000"/>
              <a:ext cx="822527" cy="68994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72AE45F3-E2C5-1AA0-E5E7-236F4637CC64}"/>
                </a:ext>
              </a:extLst>
            </p:cNvPr>
            <p:cNvSpPr/>
            <p:nvPr/>
          </p:nvSpPr>
          <p:spPr>
            <a:xfrm>
              <a:off x="4948099" y="3665905"/>
              <a:ext cx="297712" cy="73364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Conv3*3</a:t>
              </a:r>
              <a:endParaRPr lang="zh-CN" altLang="en-US" sz="12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80AF948D-1A6A-8063-FB20-22C41B83E223}"/>
                </a:ext>
              </a:extLst>
            </p:cNvPr>
            <p:cNvSpPr/>
            <p:nvPr/>
          </p:nvSpPr>
          <p:spPr>
            <a:xfrm>
              <a:off x="4948099" y="5244416"/>
              <a:ext cx="297712" cy="7336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FFT</a:t>
              </a:r>
              <a:endParaRPr lang="zh-CN" altLang="en-US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1828E654-2D5D-8279-7738-25EECD56A819}"/>
                </a:ext>
              </a:extLst>
            </p:cNvPr>
            <p:cNvSpPr/>
            <p:nvPr/>
          </p:nvSpPr>
          <p:spPr>
            <a:xfrm>
              <a:off x="5514905" y="5015538"/>
              <a:ext cx="297712" cy="11880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Modulator</a:t>
              </a:r>
              <a:endParaRPr lang="zh-CN" altLang="en-US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B8C91361-C94F-6B5C-B64C-C4C5C4A39CF3}"/>
                </a:ext>
              </a:extLst>
            </p:cNvPr>
            <p:cNvSpPr/>
            <p:nvPr/>
          </p:nvSpPr>
          <p:spPr>
            <a:xfrm>
              <a:off x="4948099" y="4421889"/>
              <a:ext cx="297712" cy="73364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Conv5*5</a:t>
              </a:r>
              <a:endParaRPr lang="zh-CN" altLang="en-US" sz="12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378AC5EB-3D09-9E89-4FDA-AA53FA79F36A}"/>
                </a:ext>
              </a:extLst>
            </p:cNvPr>
            <p:cNvSpPr/>
            <p:nvPr/>
          </p:nvSpPr>
          <p:spPr>
            <a:xfrm>
              <a:off x="6081711" y="5244416"/>
              <a:ext cx="297712" cy="7336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iFFT</a:t>
              </a:r>
              <a:endParaRPr lang="zh-CN" altLang="en-US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AFDAC8DC-DC8D-FBC2-6C02-CE208AA372E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258152" y="4788711"/>
              <a:ext cx="689947" cy="72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DD2BF122-32E8-7728-502C-BE1A6E341A3F}"/>
                </a:ext>
              </a:extLst>
            </p:cNvPr>
            <p:cNvSpPr/>
            <p:nvPr/>
          </p:nvSpPr>
          <p:spPr>
            <a:xfrm>
              <a:off x="6079888" y="4032727"/>
              <a:ext cx="297712" cy="75207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Conv</a:t>
              </a:r>
              <a:endParaRPr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9754BCFF-63DB-F0C1-0175-9447E0FAF36B}"/>
                </a:ext>
              </a:extLst>
            </p:cNvPr>
            <p:cNvCxnSpPr>
              <a:stCxn id="61" idx="3"/>
              <a:endCxn id="83" idx="1"/>
            </p:cNvCxnSpPr>
            <p:nvPr/>
          </p:nvCxnSpPr>
          <p:spPr>
            <a:xfrm>
              <a:off x="5245811" y="4032727"/>
              <a:ext cx="834077" cy="37603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FEDF56EA-5263-C34C-6138-F0A3E7718D20}"/>
                </a:ext>
              </a:extLst>
            </p:cNvPr>
            <p:cNvCxnSpPr>
              <a:stCxn id="68" idx="3"/>
              <a:endCxn id="83" idx="1"/>
            </p:cNvCxnSpPr>
            <p:nvPr/>
          </p:nvCxnSpPr>
          <p:spPr>
            <a:xfrm flipV="1">
              <a:off x="5245811" y="4408764"/>
              <a:ext cx="834077" cy="379947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41BB6329-D4E6-CB3D-FC38-CF777EA5B231}"/>
                </a:ext>
              </a:extLst>
            </p:cNvPr>
            <p:cNvCxnSpPr>
              <a:stCxn id="62" idx="3"/>
              <a:endCxn id="65" idx="1"/>
            </p:cNvCxnSpPr>
            <p:nvPr/>
          </p:nvCxnSpPr>
          <p:spPr>
            <a:xfrm flipV="1">
              <a:off x="5245811" y="5609581"/>
              <a:ext cx="269094" cy="16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DCB15396-F962-E889-CF14-A97D3CEDCF89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807686" y="5609581"/>
              <a:ext cx="274025" cy="16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FF098599-052F-B839-AB7B-0F0A69341B93}"/>
                </a:ext>
              </a:extLst>
            </p:cNvPr>
            <p:cNvGrpSpPr/>
            <p:nvPr/>
          </p:nvGrpSpPr>
          <p:grpSpPr>
            <a:xfrm>
              <a:off x="7081022" y="4582493"/>
              <a:ext cx="419693" cy="419693"/>
              <a:chOff x="7213600" y="4724400"/>
              <a:chExt cx="419693" cy="419693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BE7A1D5A-7567-B2CF-B88E-90C7C32F2E9F}"/>
                  </a:ext>
                </a:extLst>
              </p:cNvPr>
              <p:cNvSpPr/>
              <p:nvPr/>
            </p:nvSpPr>
            <p:spPr>
              <a:xfrm>
                <a:off x="7213600" y="4724400"/>
                <a:ext cx="419693" cy="41969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3203D2CE-06E4-50AD-3ED7-353323DE08CE}"/>
                  </a:ext>
                </a:extLst>
              </p:cNvPr>
              <p:cNvSpPr txBox="1"/>
              <p:nvPr/>
            </p:nvSpPr>
            <p:spPr>
              <a:xfrm>
                <a:off x="7217821" y="4749580"/>
                <a:ext cx="415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E0B3533A-1FA3-7990-1137-BAC0D01AEAD0}"/>
                </a:ext>
              </a:extLst>
            </p:cNvPr>
            <p:cNvCxnSpPr>
              <a:cxnSpLocks/>
              <a:stCxn id="83" idx="3"/>
              <a:endCxn id="95" idx="0"/>
            </p:cNvCxnSpPr>
            <p:nvPr/>
          </p:nvCxnSpPr>
          <p:spPr>
            <a:xfrm>
              <a:off x="6377600" y="4408764"/>
              <a:ext cx="913269" cy="17372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连接符: 肘形 101">
              <a:extLst>
                <a:ext uri="{FF2B5EF4-FFF2-40B4-BE49-F238E27FC236}">
                  <a16:creationId xmlns:a16="http://schemas.microsoft.com/office/drawing/2014/main" id="{0E8B4388-E8F5-0321-60F2-20C29767E0E4}"/>
                </a:ext>
              </a:extLst>
            </p:cNvPr>
            <p:cNvCxnSpPr>
              <a:cxnSpLocks/>
              <a:endCxn id="95" idx="4"/>
            </p:cNvCxnSpPr>
            <p:nvPr/>
          </p:nvCxnSpPr>
          <p:spPr>
            <a:xfrm flipV="1">
              <a:off x="6411763" y="5002186"/>
              <a:ext cx="879106" cy="60739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2830B8C3-7E7A-7DF2-2E73-D772BFAB115E}"/>
                </a:ext>
              </a:extLst>
            </p:cNvPr>
            <p:cNvSpPr/>
            <p:nvPr/>
          </p:nvSpPr>
          <p:spPr>
            <a:xfrm>
              <a:off x="7791244" y="4417978"/>
              <a:ext cx="297712" cy="7520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Fuse</a:t>
              </a:r>
              <a:endParaRPr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C62E2730-C8D4-88CD-6272-27A7531AE6F0}"/>
                </a:ext>
              </a:extLst>
            </p:cNvPr>
            <p:cNvCxnSpPr>
              <a:stCxn id="97" idx="3"/>
              <a:endCxn id="106" idx="1"/>
            </p:cNvCxnSpPr>
            <p:nvPr/>
          </p:nvCxnSpPr>
          <p:spPr>
            <a:xfrm>
              <a:off x="7500715" y="4792339"/>
              <a:ext cx="290529" cy="16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36B3BE18-01A8-5921-7E1B-56EB84A8E387}"/>
                </a:ext>
              </a:extLst>
            </p:cNvPr>
            <p:cNvGrpSpPr/>
            <p:nvPr/>
          </p:nvGrpSpPr>
          <p:grpSpPr>
            <a:xfrm>
              <a:off x="8379485" y="4266207"/>
              <a:ext cx="1134606" cy="1045004"/>
              <a:chOff x="1388656" y="1174528"/>
              <a:chExt cx="1519444" cy="1377492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91173880-D7B8-AFD3-9FEE-0DF74AAEC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8656" y="1347884"/>
                <a:ext cx="1204136" cy="1204136"/>
              </a:xfrm>
              <a:prstGeom prst="rect">
                <a:avLst/>
              </a:prstGeom>
            </p:spPr>
          </p:pic>
          <p:sp>
            <p:nvSpPr>
              <p:cNvPr id="112" name="矩形 32">
                <a:extLst>
                  <a:ext uri="{FF2B5EF4-FFF2-40B4-BE49-F238E27FC236}">
                    <a16:creationId xmlns:a16="http://schemas.microsoft.com/office/drawing/2014/main" id="{804E96DA-0B19-7632-0A74-4C8CD87C5B2F}"/>
                  </a:ext>
                </a:extLst>
              </p:cNvPr>
              <p:cNvSpPr/>
              <p:nvPr/>
            </p:nvSpPr>
            <p:spPr>
              <a:xfrm>
                <a:off x="2592792" y="1174528"/>
                <a:ext cx="312332" cy="1377491"/>
              </a:xfrm>
              <a:custGeom>
                <a:avLst/>
                <a:gdLst>
                  <a:gd name="connsiteX0" fmla="*/ 0 w 431062"/>
                  <a:gd name="connsiteY0" fmla="*/ 0 h 1204136"/>
                  <a:gd name="connsiteX1" fmla="*/ 431062 w 431062"/>
                  <a:gd name="connsiteY1" fmla="*/ 0 h 1204136"/>
                  <a:gd name="connsiteX2" fmla="*/ 431062 w 431062"/>
                  <a:gd name="connsiteY2" fmla="*/ 1204136 h 1204136"/>
                  <a:gd name="connsiteX3" fmla="*/ 0 w 431062"/>
                  <a:gd name="connsiteY3" fmla="*/ 1204136 h 1204136"/>
                  <a:gd name="connsiteX4" fmla="*/ 0 w 431062"/>
                  <a:gd name="connsiteY4" fmla="*/ 0 h 1204136"/>
                  <a:gd name="connsiteX0" fmla="*/ 0 w 431062"/>
                  <a:gd name="connsiteY0" fmla="*/ 173355 h 1377491"/>
                  <a:gd name="connsiteX1" fmla="*/ 427252 w 431062"/>
                  <a:gd name="connsiteY1" fmla="*/ 0 h 1377491"/>
                  <a:gd name="connsiteX2" fmla="*/ 431062 w 431062"/>
                  <a:gd name="connsiteY2" fmla="*/ 1377491 h 1377491"/>
                  <a:gd name="connsiteX3" fmla="*/ 0 w 431062"/>
                  <a:gd name="connsiteY3" fmla="*/ 1377491 h 1377491"/>
                  <a:gd name="connsiteX4" fmla="*/ 0 w 431062"/>
                  <a:gd name="connsiteY4" fmla="*/ 173355 h 1377491"/>
                  <a:gd name="connsiteX0" fmla="*/ 0 w 427252"/>
                  <a:gd name="connsiteY0" fmla="*/ 173355 h 1377491"/>
                  <a:gd name="connsiteX1" fmla="*/ 427252 w 427252"/>
                  <a:gd name="connsiteY1" fmla="*/ 0 h 1377491"/>
                  <a:gd name="connsiteX2" fmla="*/ 427252 w 427252"/>
                  <a:gd name="connsiteY2" fmla="*/ 1150796 h 1377491"/>
                  <a:gd name="connsiteX3" fmla="*/ 0 w 427252"/>
                  <a:gd name="connsiteY3" fmla="*/ 1377491 h 1377491"/>
                  <a:gd name="connsiteX4" fmla="*/ 0 w 427252"/>
                  <a:gd name="connsiteY4" fmla="*/ 173355 h 137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252" h="1377491">
                    <a:moveTo>
                      <a:pt x="0" y="173355"/>
                    </a:moveTo>
                    <a:lnTo>
                      <a:pt x="427252" y="0"/>
                    </a:lnTo>
                    <a:lnTo>
                      <a:pt x="427252" y="1150796"/>
                    </a:lnTo>
                    <a:lnTo>
                      <a:pt x="0" y="1377491"/>
                    </a:lnTo>
                    <a:lnTo>
                      <a:pt x="0" y="17335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32">
                <a:extLst>
                  <a:ext uri="{FF2B5EF4-FFF2-40B4-BE49-F238E27FC236}">
                    <a16:creationId xmlns:a16="http://schemas.microsoft.com/office/drawing/2014/main" id="{65A87CCC-CB31-BAE3-38EE-F560D63CBF7A}"/>
                  </a:ext>
                </a:extLst>
              </p:cNvPr>
              <p:cNvSpPr/>
              <p:nvPr/>
            </p:nvSpPr>
            <p:spPr>
              <a:xfrm rot="16200000" flipH="1">
                <a:off x="2059302" y="504341"/>
                <a:ext cx="178153" cy="1519443"/>
              </a:xfrm>
              <a:custGeom>
                <a:avLst/>
                <a:gdLst>
                  <a:gd name="connsiteX0" fmla="*/ 0 w 431062"/>
                  <a:gd name="connsiteY0" fmla="*/ 0 h 1204136"/>
                  <a:gd name="connsiteX1" fmla="*/ 431062 w 431062"/>
                  <a:gd name="connsiteY1" fmla="*/ 0 h 1204136"/>
                  <a:gd name="connsiteX2" fmla="*/ 431062 w 431062"/>
                  <a:gd name="connsiteY2" fmla="*/ 1204136 h 1204136"/>
                  <a:gd name="connsiteX3" fmla="*/ 0 w 431062"/>
                  <a:gd name="connsiteY3" fmla="*/ 1204136 h 1204136"/>
                  <a:gd name="connsiteX4" fmla="*/ 0 w 431062"/>
                  <a:gd name="connsiteY4" fmla="*/ 0 h 1204136"/>
                  <a:gd name="connsiteX0" fmla="*/ 0 w 431062"/>
                  <a:gd name="connsiteY0" fmla="*/ 173355 h 1377491"/>
                  <a:gd name="connsiteX1" fmla="*/ 427252 w 431062"/>
                  <a:gd name="connsiteY1" fmla="*/ 0 h 1377491"/>
                  <a:gd name="connsiteX2" fmla="*/ 431062 w 431062"/>
                  <a:gd name="connsiteY2" fmla="*/ 1377491 h 1377491"/>
                  <a:gd name="connsiteX3" fmla="*/ 0 w 431062"/>
                  <a:gd name="connsiteY3" fmla="*/ 1377491 h 1377491"/>
                  <a:gd name="connsiteX4" fmla="*/ 0 w 431062"/>
                  <a:gd name="connsiteY4" fmla="*/ 173355 h 1377491"/>
                  <a:gd name="connsiteX0" fmla="*/ 0 w 427252"/>
                  <a:gd name="connsiteY0" fmla="*/ 173355 h 1377491"/>
                  <a:gd name="connsiteX1" fmla="*/ 427252 w 427252"/>
                  <a:gd name="connsiteY1" fmla="*/ 0 h 1377491"/>
                  <a:gd name="connsiteX2" fmla="*/ 427252 w 427252"/>
                  <a:gd name="connsiteY2" fmla="*/ 1150796 h 1377491"/>
                  <a:gd name="connsiteX3" fmla="*/ 0 w 427252"/>
                  <a:gd name="connsiteY3" fmla="*/ 1377491 h 1377491"/>
                  <a:gd name="connsiteX4" fmla="*/ 0 w 427252"/>
                  <a:gd name="connsiteY4" fmla="*/ 173355 h 1377491"/>
                  <a:gd name="connsiteX0" fmla="*/ 0 w 427252"/>
                  <a:gd name="connsiteY0" fmla="*/ 173355 h 1415078"/>
                  <a:gd name="connsiteX1" fmla="*/ 427252 w 427252"/>
                  <a:gd name="connsiteY1" fmla="*/ 0 h 1415078"/>
                  <a:gd name="connsiteX2" fmla="*/ 427252 w 427252"/>
                  <a:gd name="connsiteY2" fmla="*/ 1150796 h 1415078"/>
                  <a:gd name="connsiteX3" fmla="*/ 216453 w 427252"/>
                  <a:gd name="connsiteY3" fmla="*/ 1415078 h 1415078"/>
                  <a:gd name="connsiteX4" fmla="*/ 0 w 427252"/>
                  <a:gd name="connsiteY4" fmla="*/ 173355 h 1415078"/>
                  <a:gd name="connsiteX0" fmla="*/ 3 w 210799"/>
                  <a:gd name="connsiteY0" fmla="*/ 125031 h 1415078"/>
                  <a:gd name="connsiteX1" fmla="*/ 210799 w 210799"/>
                  <a:gd name="connsiteY1" fmla="*/ 0 h 1415078"/>
                  <a:gd name="connsiteX2" fmla="*/ 210799 w 210799"/>
                  <a:gd name="connsiteY2" fmla="*/ 1150796 h 1415078"/>
                  <a:gd name="connsiteX3" fmla="*/ 0 w 210799"/>
                  <a:gd name="connsiteY3" fmla="*/ 1415078 h 1415078"/>
                  <a:gd name="connsiteX4" fmla="*/ 3 w 210799"/>
                  <a:gd name="connsiteY4" fmla="*/ 125031 h 1415078"/>
                  <a:gd name="connsiteX0" fmla="*/ 1 w 210797"/>
                  <a:gd name="connsiteY0" fmla="*/ 125031 h 1424027"/>
                  <a:gd name="connsiteX1" fmla="*/ 210797 w 210797"/>
                  <a:gd name="connsiteY1" fmla="*/ 0 h 1424027"/>
                  <a:gd name="connsiteX2" fmla="*/ 210797 w 210797"/>
                  <a:gd name="connsiteY2" fmla="*/ 1150796 h 1424027"/>
                  <a:gd name="connsiteX3" fmla="*/ 2276 w 210797"/>
                  <a:gd name="connsiteY3" fmla="*/ 1424027 h 1424027"/>
                  <a:gd name="connsiteX4" fmla="*/ 1 w 210797"/>
                  <a:gd name="connsiteY4" fmla="*/ 125031 h 1424027"/>
                  <a:gd name="connsiteX0" fmla="*/ 4 w 208521"/>
                  <a:gd name="connsiteY0" fmla="*/ 287911 h 1424027"/>
                  <a:gd name="connsiteX1" fmla="*/ 208521 w 208521"/>
                  <a:gd name="connsiteY1" fmla="*/ 0 h 1424027"/>
                  <a:gd name="connsiteX2" fmla="*/ 208521 w 208521"/>
                  <a:gd name="connsiteY2" fmla="*/ 1150796 h 1424027"/>
                  <a:gd name="connsiteX3" fmla="*/ 0 w 208521"/>
                  <a:gd name="connsiteY3" fmla="*/ 1424027 h 1424027"/>
                  <a:gd name="connsiteX4" fmla="*/ 4 w 208521"/>
                  <a:gd name="connsiteY4" fmla="*/ 287911 h 1424027"/>
                  <a:gd name="connsiteX0" fmla="*/ 6839 w 215356"/>
                  <a:gd name="connsiteY0" fmla="*/ 287911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6839 w 215356"/>
                  <a:gd name="connsiteY4" fmla="*/ 287911 h 1422237"/>
                  <a:gd name="connsiteX0" fmla="*/ 0 w 219909"/>
                  <a:gd name="connsiteY0" fmla="*/ 291491 h 1422237"/>
                  <a:gd name="connsiteX1" fmla="*/ 219909 w 219909"/>
                  <a:gd name="connsiteY1" fmla="*/ 0 h 1422237"/>
                  <a:gd name="connsiteX2" fmla="*/ 219909 w 219909"/>
                  <a:gd name="connsiteY2" fmla="*/ 1150796 h 1422237"/>
                  <a:gd name="connsiteX3" fmla="*/ 4553 w 219909"/>
                  <a:gd name="connsiteY3" fmla="*/ 1422237 h 1422237"/>
                  <a:gd name="connsiteX4" fmla="*/ 0 w 219909"/>
                  <a:gd name="connsiteY4" fmla="*/ 291491 h 1422237"/>
                  <a:gd name="connsiteX0" fmla="*/ 9118 w 215356"/>
                  <a:gd name="connsiteY0" fmla="*/ 282544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9118 w 215356"/>
                  <a:gd name="connsiteY4" fmla="*/ 282544 h 1422237"/>
                  <a:gd name="connsiteX0" fmla="*/ 2283 w 215356"/>
                  <a:gd name="connsiteY0" fmla="*/ 282544 h 1422237"/>
                  <a:gd name="connsiteX1" fmla="*/ 215356 w 215356"/>
                  <a:gd name="connsiteY1" fmla="*/ 0 h 1422237"/>
                  <a:gd name="connsiteX2" fmla="*/ 215356 w 215356"/>
                  <a:gd name="connsiteY2" fmla="*/ 1150796 h 1422237"/>
                  <a:gd name="connsiteX3" fmla="*/ 0 w 215356"/>
                  <a:gd name="connsiteY3" fmla="*/ 1422237 h 1422237"/>
                  <a:gd name="connsiteX4" fmla="*/ 2283 w 215356"/>
                  <a:gd name="connsiteY4" fmla="*/ 282544 h 1422237"/>
                  <a:gd name="connsiteX0" fmla="*/ 5 w 213078"/>
                  <a:gd name="connsiteY0" fmla="*/ 282544 h 1427607"/>
                  <a:gd name="connsiteX1" fmla="*/ 213078 w 213078"/>
                  <a:gd name="connsiteY1" fmla="*/ 0 h 1427607"/>
                  <a:gd name="connsiteX2" fmla="*/ 213078 w 213078"/>
                  <a:gd name="connsiteY2" fmla="*/ 1150796 h 1427607"/>
                  <a:gd name="connsiteX3" fmla="*/ 0 w 213078"/>
                  <a:gd name="connsiteY3" fmla="*/ 1427607 h 1427607"/>
                  <a:gd name="connsiteX4" fmla="*/ 5 w 213078"/>
                  <a:gd name="connsiteY4" fmla="*/ 282544 h 1427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078" h="1427607">
                    <a:moveTo>
                      <a:pt x="5" y="282544"/>
                    </a:moveTo>
                    <a:lnTo>
                      <a:pt x="213078" y="0"/>
                    </a:lnTo>
                    <a:lnTo>
                      <a:pt x="213078" y="1150796"/>
                    </a:lnTo>
                    <a:lnTo>
                      <a:pt x="0" y="1427607"/>
                    </a:lnTo>
                    <a:cubicBezTo>
                      <a:pt x="1" y="997591"/>
                      <a:pt x="4" y="712560"/>
                      <a:pt x="5" y="28254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7D33690A-C6C1-9BEA-26ED-6D0D656CF0BD}"/>
                </a:ext>
              </a:extLst>
            </p:cNvPr>
            <p:cNvCxnSpPr/>
            <p:nvPr/>
          </p:nvCxnSpPr>
          <p:spPr>
            <a:xfrm>
              <a:off x="8088956" y="4792339"/>
              <a:ext cx="290529" cy="16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7" name="连接符: 曲线 126">
            <a:extLst>
              <a:ext uri="{FF2B5EF4-FFF2-40B4-BE49-F238E27FC236}">
                <a16:creationId xmlns:a16="http://schemas.microsoft.com/office/drawing/2014/main" id="{BE68154D-B0B6-C6E6-94F7-9EC924517306}"/>
              </a:ext>
            </a:extLst>
          </p:cNvPr>
          <p:cNvCxnSpPr>
            <a:stCxn id="16" idx="2"/>
          </p:cNvCxnSpPr>
          <p:nvPr/>
        </p:nvCxnSpPr>
        <p:spPr>
          <a:xfrm rot="5400000">
            <a:off x="6338167" y="2255203"/>
            <a:ext cx="1391170" cy="526489"/>
          </a:xfrm>
          <a:prstGeom prst="curvedConnector3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ECABE409-DB95-018E-6EED-F329B2E52F5B}"/>
              </a:ext>
            </a:extLst>
          </p:cNvPr>
          <p:cNvGrpSpPr/>
          <p:nvPr/>
        </p:nvGrpSpPr>
        <p:grpSpPr>
          <a:xfrm>
            <a:off x="2520244" y="1014380"/>
            <a:ext cx="1350666" cy="1243998"/>
            <a:chOff x="692645" y="1103907"/>
            <a:chExt cx="1134605" cy="1045003"/>
          </a:xfrm>
        </p:grpSpPr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E7748A18-526E-C712-89B1-7EF56110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645" y="1242587"/>
              <a:ext cx="899156" cy="899158"/>
            </a:xfrm>
            <a:prstGeom prst="rect">
              <a:avLst/>
            </a:prstGeom>
          </p:spPr>
        </p:pic>
        <p:sp>
          <p:nvSpPr>
            <p:cNvPr id="144" name="矩形 32">
              <a:extLst>
                <a:ext uri="{FF2B5EF4-FFF2-40B4-BE49-F238E27FC236}">
                  <a16:creationId xmlns:a16="http://schemas.microsoft.com/office/drawing/2014/main" id="{A3C8F834-654E-E1C7-831B-B46E1171D5A2}"/>
                </a:ext>
              </a:extLst>
            </p:cNvPr>
            <p:cNvSpPr/>
            <p:nvPr/>
          </p:nvSpPr>
          <p:spPr>
            <a:xfrm>
              <a:off x="1591803" y="1103907"/>
              <a:ext cx="233226" cy="1045003"/>
            </a:xfrm>
            <a:custGeom>
              <a:avLst/>
              <a:gdLst>
                <a:gd name="connsiteX0" fmla="*/ 0 w 431062"/>
                <a:gd name="connsiteY0" fmla="*/ 0 h 1204136"/>
                <a:gd name="connsiteX1" fmla="*/ 431062 w 431062"/>
                <a:gd name="connsiteY1" fmla="*/ 0 h 1204136"/>
                <a:gd name="connsiteX2" fmla="*/ 431062 w 431062"/>
                <a:gd name="connsiteY2" fmla="*/ 1204136 h 1204136"/>
                <a:gd name="connsiteX3" fmla="*/ 0 w 431062"/>
                <a:gd name="connsiteY3" fmla="*/ 1204136 h 1204136"/>
                <a:gd name="connsiteX4" fmla="*/ 0 w 431062"/>
                <a:gd name="connsiteY4" fmla="*/ 0 h 1204136"/>
                <a:gd name="connsiteX0" fmla="*/ 0 w 431062"/>
                <a:gd name="connsiteY0" fmla="*/ 173355 h 1377491"/>
                <a:gd name="connsiteX1" fmla="*/ 427252 w 431062"/>
                <a:gd name="connsiteY1" fmla="*/ 0 h 1377491"/>
                <a:gd name="connsiteX2" fmla="*/ 431062 w 431062"/>
                <a:gd name="connsiteY2" fmla="*/ 1377491 h 1377491"/>
                <a:gd name="connsiteX3" fmla="*/ 0 w 431062"/>
                <a:gd name="connsiteY3" fmla="*/ 1377491 h 1377491"/>
                <a:gd name="connsiteX4" fmla="*/ 0 w 431062"/>
                <a:gd name="connsiteY4" fmla="*/ 173355 h 1377491"/>
                <a:gd name="connsiteX0" fmla="*/ 0 w 427252"/>
                <a:gd name="connsiteY0" fmla="*/ 173355 h 1377491"/>
                <a:gd name="connsiteX1" fmla="*/ 427252 w 427252"/>
                <a:gd name="connsiteY1" fmla="*/ 0 h 1377491"/>
                <a:gd name="connsiteX2" fmla="*/ 427252 w 427252"/>
                <a:gd name="connsiteY2" fmla="*/ 1150796 h 1377491"/>
                <a:gd name="connsiteX3" fmla="*/ 0 w 427252"/>
                <a:gd name="connsiteY3" fmla="*/ 1377491 h 1377491"/>
                <a:gd name="connsiteX4" fmla="*/ 0 w 427252"/>
                <a:gd name="connsiteY4" fmla="*/ 173355 h 13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252" h="1377491">
                  <a:moveTo>
                    <a:pt x="0" y="173355"/>
                  </a:moveTo>
                  <a:lnTo>
                    <a:pt x="427252" y="0"/>
                  </a:lnTo>
                  <a:lnTo>
                    <a:pt x="427252" y="1150796"/>
                  </a:lnTo>
                  <a:lnTo>
                    <a:pt x="0" y="1377491"/>
                  </a:lnTo>
                  <a:lnTo>
                    <a:pt x="0" y="1733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32">
              <a:extLst>
                <a:ext uri="{FF2B5EF4-FFF2-40B4-BE49-F238E27FC236}">
                  <a16:creationId xmlns:a16="http://schemas.microsoft.com/office/drawing/2014/main" id="{D3F3BBBF-E574-7E6D-3E92-3500B0143960}"/>
                </a:ext>
              </a:extLst>
            </p:cNvPr>
            <p:cNvSpPr/>
            <p:nvPr/>
          </p:nvSpPr>
          <p:spPr>
            <a:xfrm rot="16200000" flipH="1">
              <a:off x="1192372" y="604528"/>
              <a:ext cx="135152" cy="1134605"/>
            </a:xfrm>
            <a:custGeom>
              <a:avLst/>
              <a:gdLst>
                <a:gd name="connsiteX0" fmla="*/ 0 w 431062"/>
                <a:gd name="connsiteY0" fmla="*/ 0 h 1204136"/>
                <a:gd name="connsiteX1" fmla="*/ 431062 w 431062"/>
                <a:gd name="connsiteY1" fmla="*/ 0 h 1204136"/>
                <a:gd name="connsiteX2" fmla="*/ 431062 w 431062"/>
                <a:gd name="connsiteY2" fmla="*/ 1204136 h 1204136"/>
                <a:gd name="connsiteX3" fmla="*/ 0 w 431062"/>
                <a:gd name="connsiteY3" fmla="*/ 1204136 h 1204136"/>
                <a:gd name="connsiteX4" fmla="*/ 0 w 431062"/>
                <a:gd name="connsiteY4" fmla="*/ 0 h 1204136"/>
                <a:gd name="connsiteX0" fmla="*/ 0 w 431062"/>
                <a:gd name="connsiteY0" fmla="*/ 173355 h 1377491"/>
                <a:gd name="connsiteX1" fmla="*/ 427252 w 431062"/>
                <a:gd name="connsiteY1" fmla="*/ 0 h 1377491"/>
                <a:gd name="connsiteX2" fmla="*/ 431062 w 431062"/>
                <a:gd name="connsiteY2" fmla="*/ 1377491 h 1377491"/>
                <a:gd name="connsiteX3" fmla="*/ 0 w 431062"/>
                <a:gd name="connsiteY3" fmla="*/ 1377491 h 1377491"/>
                <a:gd name="connsiteX4" fmla="*/ 0 w 431062"/>
                <a:gd name="connsiteY4" fmla="*/ 173355 h 1377491"/>
                <a:gd name="connsiteX0" fmla="*/ 0 w 427252"/>
                <a:gd name="connsiteY0" fmla="*/ 173355 h 1377491"/>
                <a:gd name="connsiteX1" fmla="*/ 427252 w 427252"/>
                <a:gd name="connsiteY1" fmla="*/ 0 h 1377491"/>
                <a:gd name="connsiteX2" fmla="*/ 427252 w 427252"/>
                <a:gd name="connsiteY2" fmla="*/ 1150796 h 1377491"/>
                <a:gd name="connsiteX3" fmla="*/ 0 w 427252"/>
                <a:gd name="connsiteY3" fmla="*/ 1377491 h 1377491"/>
                <a:gd name="connsiteX4" fmla="*/ 0 w 427252"/>
                <a:gd name="connsiteY4" fmla="*/ 173355 h 1377491"/>
                <a:gd name="connsiteX0" fmla="*/ 0 w 427252"/>
                <a:gd name="connsiteY0" fmla="*/ 173355 h 1415078"/>
                <a:gd name="connsiteX1" fmla="*/ 427252 w 427252"/>
                <a:gd name="connsiteY1" fmla="*/ 0 h 1415078"/>
                <a:gd name="connsiteX2" fmla="*/ 427252 w 427252"/>
                <a:gd name="connsiteY2" fmla="*/ 1150796 h 1415078"/>
                <a:gd name="connsiteX3" fmla="*/ 216453 w 427252"/>
                <a:gd name="connsiteY3" fmla="*/ 1415078 h 1415078"/>
                <a:gd name="connsiteX4" fmla="*/ 0 w 427252"/>
                <a:gd name="connsiteY4" fmla="*/ 173355 h 1415078"/>
                <a:gd name="connsiteX0" fmla="*/ 3 w 210799"/>
                <a:gd name="connsiteY0" fmla="*/ 125031 h 1415078"/>
                <a:gd name="connsiteX1" fmla="*/ 210799 w 210799"/>
                <a:gd name="connsiteY1" fmla="*/ 0 h 1415078"/>
                <a:gd name="connsiteX2" fmla="*/ 210799 w 210799"/>
                <a:gd name="connsiteY2" fmla="*/ 1150796 h 1415078"/>
                <a:gd name="connsiteX3" fmla="*/ 0 w 210799"/>
                <a:gd name="connsiteY3" fmla="*/ 1415078 h 1415078"/>
                <a:gd name="connsiteX4" fmla="*/ 3 w 210799"/>
                <a:gd name="connsiteY4" fmla="*/ 125031 h 1415078"/>
                <a:gd name="connsiteX0" fmla="*/ 1 w 210797"/>
                <a:gd name="connsiteY0" fmla="*/ 125031 h 1424027"/>
                <a:gd name="connsiteX1" fmla="*/ 210797 w 210797"/>
                <a:gd name="connsiteY1" fmla="*/ 0 h 1424027"/>
                <a:gd name="connsiteX2" fmla="*/ 210797 w 210797"/>
                <a:gd name="connsiteY2" fmla="*/ 1150796 h 1424027"/>
                <a:gd name="connsiteX3" fmla="*/ 2276 w 210797"/>
                <a:gd name="connsiteY3" fmla="*/ 1424027 h 1424027"/>
                <a:gd name="connsiteX4" fmla="*/ 1 w 210797"/>
                <a:gd name="connsiteY4" fmla="*/ 125031 h 1424027"/>
                <a:gd name="connsiteX0" fmla="*/ 4 w 208521"/>
                <a:gd name="connsiteY0" fmla="*/ 287911 h 1424027"/>
                <a:gd name="connsiteX1" fmla="*/ 208521 w 208521"/>
                <a:gd name="connsiteY1" fmla="*/ 0 h 1424027"/>
                <a:gd name="connsiteX2" fmla="*/ 208521 w 208521"/>
                <a:gd name="connsiteY2" fmla="*/ 1150796 h 1424027"/>
                <a:gd name="connsiteX3" fmla="*/ 0 w 208521"/>
                <a:gd name="connsiteY3" fmla="*/ 1424027 h 1424027"/>
                <a:gd name="connsiteX4" fmla="*/ 4 w 208521"/>
                <a:gd name="connsiteY4" fmla="*/ 287911 h 1424027"/>
                <a:gd name="connsiteX0" fmla="*/ 6839 w 215356"/>
                <a:gd name="connsiteY0" fmla="*/ 287911 h 1422237"/>
                <a:gd name="connsiteX1" fmla="*/ 215356 w 215356"/>
                <a:gd name="connsiteY1" fmla="*/ 0 h 1422237"/>
                <a:gd name="connsiteX2" fmla="*/ 215356 w 215356"/>
                <a:gd name="connsiteY2" fmla="*/ 1150796 h 1422237"/>
                <a:gd name="connsiteX3" fmla="*/ 0 w 215356"/>
                <a:gd name="connsiteY3" fmla="*/ 1422237 h 1422237"/>
                <a:gd name="connsiteX4" fmla="*/ 6839 w 215356"/>
                <a:gd name="connsiteY4" fmla="*/ 287911 h 1422237"/>
                <a:gd name="connsiteX0" fmla="*/ 0 w 219909"/>
                <a:gd name="connsiteY0" fmla="*/ 291491 h 1422237"/>
                <a:gd name="connsiteX1" fmla="*/ 219909 w 219909"/>
                <a:gd name="connsiteY1" fmla="*/ 0 h 1422237"/>
                <a:gd name="connsiteX2" fmla="*/ 219909 w 219909"/>
                <a:gd name="connsiteY2" fmla="*/ 1150796 h 1422237"/>
                <a:gd name="connsiteX3" fmla="*/ 4553 w 219909"/>
                <a:gd name="connsiteY3" fmla="*/ 1422237 h 1422237"/>
                <a:gd name="connsiteX4" fmla="*/ 0 w 219909"/>
                <a:gd name="connsiteY4" fmla="*/ 291491 h 1422237"/>
                <a:gd name="connsiteX0" fmla="*/ 9118 w 215356"/>
                <a:gd name="connsiteY0" fmla="*/ 282544 h 1422237"/>
                <a:gd name="connsiteX1" fmla="*/ 215356 w 215356"/>
                <a:gd name="connsiteY1" fmla="*/ 0 h 1422237"/>
                <a:gd name="connsiteX2" fmla="*/ 215356 w 215356"/>
                <a:gd name="connsiteY2" fmla="*/ 1150796 h 1422237"/>
                <a:gd name="connsiteX3" fmla="*/ 0 w 215356"/>
                <a:gd name="connsiteY3" fmla="*/ 1422237 h 1422237"/>
                <a:gd name="connsiteX4" fmla="*/ 9118 w 215356"/>
                <a:gd name="connsiteY4" fmla="*/ 282544 h 1422237"/>
                <a:gd name="connsiteX0" fmla="*/ 2283 w 215356"/>
                <a:gd name="connsiteY0" fmla="*/ 282544 h 1422237"/>
                <a:gd name="connsiteX1" fmla="*/ 215356 w 215356"/>
                <a:gd name="connsiteY1" fmla="*/ 0 h 1422237"/>
                <a:gd name="connsiteX2" fmla="*/ 215356 w 215356"/>
                <a:gd name="connsiteY2" fmla="*/ 1150796 h 1422237"/>
                <a:gd name="connsiteX3" fmla="*/ 0 w 215356"/>
                <a:gd name="connsiteY3" fmla="*/ 1422237 h 1422237"/>
                <a:gd name="connsiteX4" fmla="*/ 2283 w 215356"/>
                <a:gd name="connsiteY4" fmla="*/ 282544 h 1422237"/>
                <a:gd name="connsiteX0" fmla="*/ 5 w 213078"/>
                <a:gd name="connsiteY0" fmla="*/ 282544 h 1427607"/>
                <a:gd name="connsiteX1" fmla="*/ 213078 w 213078"/>
                <a:gd name="connsiteY1" fmla="*/ 0 h 1427607"/>
                <a:gd name="connsiteX2" fmla="*/ 213078 w 213078"/>
                <a:gd name="connsiteY2" fmla="*/ 1150796 h 1427607"/>
                <a:gd name="connsiteX3" fmla="*/ 0 w 213078"/>
                <a:gd name="connsiteY3" fmla="*/ 1427607 h 1427607"/>
                <a:gd name="connsiteX4" fmla="*/ 5 w 213078"/>
                <a:gd name="connsiteY4" fmla="*/ 282544 h 14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78" h="1427607">
                  <a:moveTo>
                    <a:pt x="5" y="282544"/>
                  </a:moveTo>
                  <a:lnTo>
                    <a:pt x="213078" y="0"/>
                  </a:lnTo>
                  <a:lnTo>
                    <a:pt x="213078" y="1150796"/>
                  </a:lnTo>
                  <a:lnTo>
                    <a:pt x="0" y="1427607"/>
                  </a:lnTo>
                  <a:cubicBezTo>
                    <a:pt x="1" y="997591"/>
                    <a:pt x="4" y="712560"/>
                    <a:pt x="5" y="2825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1BEF6E62-9ACB-9246-2B8E-F98A83CEB2F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77259" y="1674274"/>
            <a:ext cx="1091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7723064-6C5E-79AF-90C6-31A92B89E48F}"/>
              </a:ext>
            </a:extLst>
          </p:cNvPr>
          <p:cNvGrpSpPr/>
          <p:nvPr/>
        </p:nvGrpSpPr>
        <p:grpSpPr>
          <a:xfrm>
            <a:off x="1371366" y="1453599"/>
            <a:ext cx="419693" cy="419693"/>
            <a:chOff x="1783902" y="2368525"/>
            <a:chExt cx="419693" cy="419693"/>
          </a:xfrm>
        </p:grpSpPr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0EBE12F9-8952-23B8-8F81-B7A09B1A5489}"/>
                </a:ext>
              </a:extLst>
            </p:cNvPr>
            <p:cNvSpPr/>
            <p:nvPr/>
          </p:nvSpPr>
          <p:spPr>
            <a:xfrm>
              <a:off x="1783902" y="2368525"/>
              <a:ext cx="419693" cy="4196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5DA8802D-EADE-980A-E346-57B3D67ACED1}"/>
                </a:ext>
              </a:extLst>
            </p:cNvPr>
            <p:cNvSpPr txBox="1"/>
            <p:nvPr/>
          </p:nvSpPr>
          <p:spPr>
            <a:xfrm>
              <a:off x="1788123" y="2393705"/>
              <a:ext cx="415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802B6A9B-68AB-DD3A-644A-6A890022E966}"/>
              </a:ext>
            </a:extLst>
          </p:cNvPr>
          <p:cNvCxnSpPr>
            <a:cxnSpLocks/>
          </p:cNvCxnSpPr>
          <p:nvPr/>
        </p:nvCxnSpPr>
        <p:spPr>
          <a:xfrm>
            <a:off x="1800362" y="1674274"/>
            <a:ext cx="719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34E4EA6-BB9C-A9A5-5926-79055724918B}"/>
              </a:ext>
            </a:extLst>
          </p:cNvPr>
          <p:cNvSpPr txBox="1"/>
          <p:nvPr/>
        </p:nvSpPr>
        <p:spPr>
          <a:xfrm>
            <a:off x="6443126" y="3880169"/>
            <a:ext cx="1598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空间通路</a:t>
            </a:r>
            <a:r>
              <a:rPr lang="en-US" altLang="zh-CN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-</a:t>
            </a:r>
            <a:r>
              <a:rPr lang="zh-CN" altLang="en-US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捕获整体结构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17C626-D268-2D44-64A6-1C603F5C0B63}"/>
              </a:ext>
            </a:extLst>
          </p:cNvPr>
          <p:cNvSpPr txBox="1"/>
          <p:nvPr/>
        </p:nvSpPr>
        <p:spPr>
          <a:xfrm>
            <a:off x="6443126" y="5392335"/>
            <a:ext cx="1356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频率通路</a:t>
            </a:r>
            <a:r>
              <a:rPr lang="en-US" altLang="zh-CN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-</a:t>
            </a:r>
            <a:r>
              <a:rPr lang="zh-CN" altLang="en-US" sz="1050" dirty="0">
                <a:latin typeface="苹方-简" panose="020B0400000000000000" pitchFamily="34" charset="-122"/>
                <a:ea typeface="苹方-简" panose="020B0400000000000000" pitchFamily="34" charset="-122"/>
              </a:rPr>
              <a:t>增强细节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F83009-C343-D3FC-B366-9D5C45186365}"/>
              </a:ext>
            </a:extLst>
          </p:cNvPr>
          <p:cNvSpPr txBox="1"/>
          <p:nvPr/>
        </p:nvSpPr>
        <p:spPr>
          <a:xfrm>
            <a:off x="5464321" y="3956665"/>
            <a:ext cx="18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EE2121-EC9C-761D-D801-216EFBAC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目前实验结果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BEEEEE-3220-605C-B368-AF40173B5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Monocular Depth Estimation based on Stable Diffusion 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1549B-735D-ACE8-7A84-DA1BCD60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D666A0-C009-332C-A86E-062C606A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EBC7A-1372-A092-A479-A38B1771E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56" y="4627741"/>
            <a:ext cx="1906577" cy="1429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CB7B7D-F588-7FC1-240C-7C4860AC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56" y="2963388"/>
            <a:ext cx="1906576" cy="14299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463D52-71AC-847D-3D5C-A73BD31A4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57" y="1261652"/>
            <a:ext cx="1906575" cy="14299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D9FBFA-6B13-961F-C4E4-A6C0E3654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2" y="1261653"/>
            <a:ext cx="1906576" cy="14299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D312AB-13F9-91FD-A1D5-03D6EFE10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3" y="2963388"/>
            <a:ext cx="1906576" cy="14299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335A09-74B2-726D-9878-EFF312847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3" y="4627742"/>
            <a:ext cx="1906576" cy="14299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D85B388-F4C2-DEA2-04C9-A0A5BCD32317}"/>
              </a:ext>
            </a:extLst>
          </p:cNvPr>
          <p:cNvSpPr txBox="1"/>
          <p:nvPr/>
        </p:nvSpPr>
        <p:spPr>
          <a:xfrm>
            <a:off x="930710" y="898824"/>
            <a:ext cx="14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59DCF8-B0EA-2658-6EB4-63A1FE50D826}"/>
              </a:ext>
            </a:extLst>
          </p:cNvPr>
          <p:cNvSpPr txBox="1"/>
          <p:nvPr/>
        </p:nvSpPr>
        <p:spPr>
          <a:xfrm>
            <a:off x="3216726" y="898824"/>
            <a:ext cx="14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Marigold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4A8C253-3EFE-E8F0-7327-4D9964CD7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60" y="1261651"/>
            <a:ext cx="1906575" cy="14299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833E398-157B-7B64-A7AB-95EEBA1B2A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59" y="4627740"/>
            <a:ext cx="1906575" cy="14299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41B1309-724B-A534-991F-77785FEE80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59" y="2987273"/>
            <a:ext cx="1906574" cy="142993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6FAD038-6E35-AC38-AD8F-4B6487486AB7}"/>
              </a:ext>
            </a:extLst>
          </p:cNvPr>
          <p:cNvSpPr txBox="1"/>
          <p:nvPr/>
        </p:nvSpPr>
        <p:spPr>
          <a:xfrm>
            <a:off x="7404057" y="910768"/>
            <a:ext cx="217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Anything v2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0F88225-F7DC-98D1-717F-803FAF73CAF2}"/>
              </a:ext>
            </a:extLst>
          </p:cNvPr>
          <p:cNvSpPr txBox="1"/>
          <p:nvPr/>
        </p:nvSpPr>
        <p:spPr>
          <a:xfrm>
            <a:off x="9700305" y="910768"/>
            <a:ext cx="217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Distill Any Depth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31745A4-4F17-C2DA-00EF-8E128B40CC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70" y="1261651"/>
            <a:ext cx="1906575" cy="142993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570DF82-F4B0-DDEF-F696-8F2BD0909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45" y="4628921"/>
            <a:ext cx="1905000" cy="142875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E9808AA-CA37-9665-DE3F-553964F4A4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71" y="2987274"/>
            <a:ext cx="1905000" cy="1428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0D6181-7E66-EC71-1A51-232B3C2C32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367" y="1261650"/>
            <a:ext cx="1906576" cy="14299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C3417A-1EDC-BB8E-FC3B-06851E934E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7796" y="4608798"/>
            <a:ext cx="1905000" cy="14287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96C589-DA3A-4B66-1C6C-B6977FD412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8692" y="2963388"/>
            <a:ext cx="1906576" cy="142993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5DDAF50-2CCB-DE33-F59C-5537A8AD4A99}"/>
              </a:ext>
            </a:extLst>
          </p:cNvPr>
          <p:cNvSpPr txBox="1"/>
          <p:nvPr/>
        </p:nvSpPr>
        <p:spPr>
          <a:xfrm>
            <a:off x="5130644" y="910768"/>
            <a:ext cx="217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Ours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5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Ke, A. Obukhov, S. Huang, N. Metzger, R. C. Daudt, and K. Schindler, 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Repurposing diffusion-based image generators for monocular depth estimation,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Z, Wang Z, Li B, et al. </a:t>
            </a:r>
            <a:r>
              <a:rPr lang="en-US" altLang="zh-CN" u="sng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Depthmaster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Taming diffusion models for monocular depth estimation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Ye, Y., Xu, K., Huang, Y., Yi, R., &amp; Cai, Z. (2024, March). </a:t>
            </a:r>
            <a:r>
              <a:rPr lang="en-US" altLang="zh-CN" u="sng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Diffusionedge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probabilistic model for crisp edge detection,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diffusion models: A unified perspective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316BC7-F621-8640-C8CD-9AD167B7CAF8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3DB29-2FD3-2385-9D31-C69E167E0E7B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https://haruko386.github.io/research/</a:t>
            </a:r>
            <a:endParaRPr lang="zh-CN" altLang="en-US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440F566-AED8-A947-51A1-4C70A9156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06" y="3657410"/>
            <a:ext cx="2711751" cy="20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523</Words>
  <Application>Microsoft Office PowerPoint</Application>
  <PresentationFormat>宽屏</PresentationFormat>
  <Paragraphs>73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苹方-简</vt:lpstr>
      <vt:lpstr>苹方-简 中黑体</vt:lpstr>
      <vt:lpstr>Arial</vt:lpstr>
      <vt:lpstr>Calibri</vt:lpstr>
      <vt:lpstr>Cambria Math</vt:lpstr>
      <vt:lpstr>Times New Roman</vt:lpstr>
      <vt:lpstr>Office 主题​​</vt:lpstr>
      <vt:lpstr>PowerPoint 演示文稿</vt:lpstr>
      <vt:lpstr>Stable Diffusion 2.1</vt:lpstr>
      <vt:lpstr>Marigold</vt:lpstr>
      <vt:lpstr>Marigold</vt:lpstr>
      <vt:lpstr>Where does the RICH VISUAL KNOWLEDGE reside in Diffusion Model? </vt:lpstr>
      <vt:lpstr>PowerPoint 演示文稿</vt:lpstr>
      <vt:lpstr>目前实验结果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40</cp:revision>
  <dcterms:created xsi:type="dcterms:W3CDTF">2025-02-06T09:29:27Z</dcterms:created>
  <dcterms:modified xsi:type="dcterms:W3CDTF">2025-09-12T10:30:34Z</dcterms:modified>
</cp:coreProperties>
</file>